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4" r:id="rId17"/>
    <p:sldId id="271" r:id="rId18"/>
    <p:sldId id="272" r:id="rId19"/>
    <p:sldId id="283" r:id="rId20"/>
    <p:sldId id="286" r:id="rId21"/>
    <p:sldId id="285" r:id="rId22"/>
    <p:sldId id="273" r:id="rId23"/>
    <p:sldId id="288" r:id="rId24"/>
    <p:sldId id="274" r:id="rId25"/>
    <p:sldId id="275" r:id="rId26"/>
    <p:sldId id="276" r:id="rId27"/>
    <p:sldId id="289" r:id="rId28"/>
    <p:sldId id="277" r:id="rId29"/>
    <p:sldId id="278" r:id="rId30"/>
    <p:sldId id="279" r:id="rId31"/>
    <p:sldId id="280" r:id="rId32"/>
    <p:sldId id="281" r:id="rId33"/>
    <p:sldId id="287" r:id="rId34"/>
    <p:sldId id="282" r:id="rId3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B9178B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ctângulo de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xmlns:mc="http://schemas.openxmlformats.org/markup-compatibility/2006" xmlns:a14="http://schemas.microsoft.com/office/drawing/2010/main" val="000000" mc:Ignorable="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xmlns:mc="http://schemas.openxmlformats.org/markup-compatibility/2006" xmlns:a14="http://schemas.microsoft.com/office/drawing/2010/main" val="000000" mc:Ignorable="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xmlns:mc="http://schemas.openxmlformats.org/markup-compatibility/2006" xmlns:a14="http://schemas.microsoft.com/office/drawing/2010/main" val="000000" mc:Ignorable="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0" name="Rec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xmlns:mc="http://schemas.openxmlformats.org/markup-compatibility/2006" xmlns:a14="http://schemas.microsoft.com/office/drawing/2010/main" val="000000" mc:Ignorable="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xmlns:mc="http://schemas.openxmlformats.org/markup-compatibility/2006" xmlns:a14="http://schemas.microsoft.com/office/drawing/2010/main" val="000000" mc:Ignorable="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xmlns:mc="http://schemas.openxmlformats.org/markup-compatibility/2006" xmlns:a14="http://schemas.microsoft.com/office/drawing/2010/main" val="000000" mc:Ignorable="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xmlns:mc="http://schemas.openxmlformats.org/markup-compatibility/2006" xmlns:a14="http://schemas.microsoft.com/office/drawing/2010/main" val="000000" mc:Ignorable="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xmlns:mc="http://schemas.openxmlformats.org/markup-compatibility/2006" xmlns:a14="http://schemas.microsoft.com/office/drawing/2010/main" val="000000" mc:Ignorable="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9" name="Marcador de Posição d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3" name="Marcador de Posição d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xmlns:mc="http://schemas.openxmlformats.org/markup-compatibility/2006" xmlns:a14="http://schemas.microsoft.com/office/drawing/2010/main" val="000000" mc:Ignorable="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P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ctângulo de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xmlns:mc="http://schemas.openxmlformats.org/markup-compatibility/2006" xmlns:a14="http://schemas.microsoft.com/office/drawing/2010/main" val="000000" mc:Ignorable="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EF1560-7FFB-4425-B130-D26A956FD3A4}" type="datetimeFigureOut">
              <a:rPr lang="pt-PT" smtClean="0"/>
              <a:pPr/>
              <a:t>30-01-2010</a:t>
            </a:fld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E8F8796-DAAE-40DD-88F9-193763E5477E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xmlns:mc="http://schemas.openxmlformats.org/markup-compatibility/2006" xmlns:a14="http://schemas.microsoft.com/office/drawing/2010/main" val="000000" mc:Ignorable="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Liliana\Desktop\Filosofia%20e%20Ret&#243;rica\Excertos%20sobre%20ret&#243;rica\YouTube-%20S&#243;crates%20e%20o%20Sofista.wmv" TargetMode="External"/><Relationship Id="rId1" Type="http://schemas.microsoft.com/office/2007/relationships/media" Target="file:///C:\Users\Liliana\Desktop\Filosofia%20e%20Ret&#243;rica\Excertos%20sobre%20ret&#243;rica\YouTube-%20S&#243;crates%20e%20o%20Sofista.wmv" TargetMode="Externa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Liliana\Desktop\Filosofia%20e%20Ret&#243;rica\Excertos%20sobre%20ret&#243;rica\YouTube-%20S&#243;crates%20discursa%20sobre%20riqueza%20e%20poder.wmv" TargetMode="External"/><Relationship Id="rId1" Type="http://schemas.microsoft.com/office/2007/relationships/media" Target="file:///C:\Users\Liliana\Desktop\Filosofia%20e%20Ret&#243;rica\Excertos%20sobre%20ret&#243;rica\YouTube-%20S&#243;crates%20discursa%20sobre%20riqueza%20e%20poder.wmv" TargetMode="Externa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Autofit/>
          </a:bodyPr>
          <a:lstStyle/>
          <a:p>
            <a:r>
              <a:rPr lang="pt-PT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ngsana New" pitchFamily="18" charset="-34"/>
              </a:rPr>
              <a:t>Argumentação  e Retórica</a:t>
            </a:r>
            <a:endParaRPr lang="pt-PT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ngsana New" pitchFamily="18" charset="-34"/>
            </a:endParaRPr>
          </a:p>
        </p:txBody>
      </p:sp>
      <p:pic>
        <p:nvPicPr>
          <p:cNvPr id="6" name="Marcador de Posição de Conteúdo 5" descr="images[6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5" y="2571744"/>
            <a:ext cx="3700547" cy="3558219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pt-PT" dirty="0" smtClean="0"/>
              <a:t>    E é também por isso que há argumentos meramente prováveis, isto é, </a:t>
            </a:r>
            <a:r>
              <a:rPr lang="pt-PT" dirty="0" err="1" smtClean="0"/>
              <a:t>não-dedutivos</a:t>
            </a:r>
            <a:r>
              <a:rPr lang="pt-PT" dirty="0" smtClean="0"/>
              <a:t>, com premissas concretas, isto é, premissas que exprimem verdades lógicas, matemáticas, científicas, etc., que não são objecto de disputa.</a:t>
            </a:r>
          </a:p>
          <a:p>
            <a:pPr>
              <a:buNone/>
            </a:pPr>
            <a:r>
              <a:rPr lang="pt-PT" dirty="0" smtClean="0"/>
              <a:t>Exemplo: </a:t>
            </a:r>
          </a:p>
          <a:p>
            <a:pPr>
              <a:buNone/>
            </a:pPr>
            <a:r>
              <a:rPr lang="pt-P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pt-P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 dinossauros são uma espécie extinta.</a:t>
            </a:r>
          </a:p>
          <a:p>
            <a:pPr>
              <a:buNone/>
            </a:pPr>
            <a:r>
              <a:rPr lang="pt-P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Logo, não existirão mais dinossauros no planeta Terra.</a:t>
            </a:r>
            <a:endParaRPr lang="pt-P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i="1" dirty="0" smtClean="0">
                <a:solidFill>
                  <a:srgbClr xmlns:mc="http://schemas.openxmlformats.org/markup-compatibility/2006" xmlns:a14="http://schemas.microsoft.com/office/drawing/2010/main" val="B9178B" mc:Ignorable=""/>
                </a:solidFill>
              </a:rPr>
              <a:t>Retórica e Lógica Informal</a:t>
            </a:r>
            <a:endParaRPr lang="pt-PT" b="1" i="1" dirty="0">
              <a:solidFill>
                <a:srgbClr xmlns:mc="http://schemas.openxmlformats.org/markup-compatibility/2006" xmlns:a14="http://schemas.microsoft.com/office/drawing/2010/main" val="B9178B" mc:Ignorable="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    Por </a:t>
            </a:r>
            <a:r>
              <a:rPr lang="pt-PT" dirty="0"/>
              <a:t>“retórica” pode-se entender um </a:t>
            </a:r>
            <a:r>
              <a:rPr lang="pt-PT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conjunto de regras que têm por objectivo tornar mais clara a expressão dos argumentos</a:t>
            </a:r>
            <a:r>
              <a:rPr lang="pt-PT" dirty="0"/>
              <a:t>; este sentido de “retórica” coincide com o que hoje se chama “lógica informal”. Mas por “retórica” pode entender-se outra coisa: </a:t>
            </a:r>
            <a:r>
              <a:rPr lang="pt-PT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arte de persuadir independentemente da validade dos argumentos</a:t>
            </a:r>
            <a:r>
              <a:rPr lang="pt-PT" dirty="0"/>
              <a:t>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PT" sz="3600" dirty="0" smtClean="0"/>
          </a:p>
          <a:p>
            <a:pPr algn="ctr">
              <a:buNone/>
            </a:pPr>
            <a:endParaRPr lang="pt-PT" sz="3600" dirty="0"/>
          </a:p>
          <a:p>
            <a:pPr algn="ctr">
              <a:buNone/>
            </a:pPr>
            <a:endParaRPr lang="pt-PT" sz="3600" dirty="0" smtClean="0"/>
          </a:p>
          <a:p>
            <a:pPr algn="ctr">
              <a:buNone/>
            </a:pPr>
            <a:r>
              <a:rPr lang="pt-PT" sz="3600" dirty="0" smtClean="0"/>
              <a:t>Tanto </a:t>
            </a:r>
            <a:r>
              <a:rPr lang="pt-PT" sz="3600" dirty="0"/>
              <a:t>a lógica informal como a retórica têm em conta o auditório, mas de modos distintos.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t-PT" dirty="0" smtClean="0"/>
              <a:t>    </a:t>
            </a:r>
            <a:r>
              <a:rPr lang="pt-PT" sz="3600" dirty="0" smtClean="0"/>
              <a:t>Do </a:t>
            </a:r>
            <a:r>
              <a:rPr lang="pt-PT" sz="3600" dirty="0"/>
              <a:t>ponto de vista da </a:t>
            </a:r>
            <a:r>
              <a:rPr lang="pt-PT" sz="36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retórica qualquer argumento que convença um auditório é bom, pois a persuasão é a única medida da argumentação. </a:t>
            </a:r>
            <a:r>
              <a:rPr lang="pt-PT" sz="3600" dirty="0"/>
              <a:t>Mas é evidente que </a:t>
            </a:r>
            <a:r>
              <a:rPr lang="pt-PT" sz="36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as piores falácias podem persuadir muitos auditórios, e nem por isso deixarão de ser falácias</a:t>
            </a:r>
            <a:r>
              <a:rPr lang="pt-PT" sz="3600" dirty="0"/>
              <a:t>, ainda que sejam falácias persuasivas (aliás, por definição, uma falácia é um argumento inválido que é persuasivo porque parece válido, e portanto a retórica é incapaz de explicar o próprio conceito de falácia).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PT" dirty="0" smtClean="0"/>
              <a:t> </a:t>
            </a:r>
          </a:p>
          <a:p>
            <a:pPr algn="ctr">
              <a:buNone/>
            </a:pPr>
            <a:r>
              <a:rPr lang="pt-PT" dirty="0" smtClean="0"/>
              <a:t> </a:t>
            </a:r>
            <a:r>
              <a:rPr lang="pt-PT" sz="3600" dirty="0" smtClean="0"/>
              <a:t>Para a lógica informal, pelo contrário, o auditório é importante mas não determina só por si a validade ou invalidade da argumentação. </a:t>
            </a:r>
            <a:r>
              <a:rPr lang="pt-PT" sz="3600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O auditório é importante na lógica informal porque, por exemplo, ao argumentar a favor de uma dada ideia temos de escolher premissas que consideremos verdadeiras e que sejam aceitáveis para o nosso auditório; caso contrário estaremos a falar apenas para quem já aceita as nossas ideias </a:t>
            </a:r>
            <a:endParaRPr lang="pt-PT" sz="3600" dirty="0">
              <a:solidFill>
                <a:srgbClr xmlns:mc="http://schemas.openxmlformats.org/markup-compatibility/2006" xmlns:a14="http://schemas.microsoft.com/office/drawing/2010/main" val="FFFF00" mc:Ignorable="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/>
              <a:t>É por isso que o seguinte argumento é mau:</a:t>
            </a:r>
          </a:p>
          <a:p>
            <a:pPr algn="ctr">
              <a:buNone/>
            </a:pPr>
            <a:r>
              <a:rPr lang="pt-PT" i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O aborto não deve ser permitido porque é o assassínio de inocentes</a:t>
            </a:r>
            <a:r>
              <a:rPr lang="pt-PT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. </a:t>
            </a:r>
          </a:p>
          <a:p>
            <a:pPr algn="ctr">
              <a:buNone/>
            </a:pPr>
            <a:r>
              <a:rPr lang="pt-PT" dirty="0" smtClean="0"/>
              <a:t>   Este </a:t>
            </a:r>
            <a:r>
              <a:rPr lang="pt-PT" u="sng" dirty="0"/>
              <a:t>argumento é mau porque quem não aceita a conclusão (“O aborto não deve ser permitido”) também não aceita a premissa (“O aborto é o assassínio de inocentes”). </a:t>
            </a:r>
            <a:r>
              <a:rPr lang="pt-PT" dirty="0"/>
              <a:t>A argumentação criativa é a arte de mostrar que há argumentos válidos a favor de </a:t>
            </a:r>
            <a:r>
              <a:rPr lang="pt-PT" dirty="0" smtClean="0"/>
              <a:t>X </a:t>
            </a:r>
            <a:r>
              <a:rPr lang="pt-PT" dirty="0"/>
              <a:t>que partem de premissas que quem é contra </a:t>
            </a:r>
            <a:r>
              <a:rPr lang="pt-PT" dirty="0" smtClean="0"/>
              <a:t>X </a:t>
            </a:r>
            <a:r>
              <a:rPr lang="pt-PT" dirty="0"/>
              <a:t>está disposto a aceitar. E esta arte não se adquire com o estudo da retórica, mas sim com o estudo da lógica informal.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32390"/>
          </a:xfrm>
        </p:spPr>
        <p:txBody>
          <a:bodyPr>
            <a:normAutofit/>
          </a:bodyPr>
          <a:lstStyle/>
          <a:p>
            <a:pPr algn="ctr"/>
            <a:r>
              <a:rPr lang="pt-PT" dirty="0" smtClean="0">
                <a:solidFill>
                  <a:srgbClr xmlns:mc="http://schemas.openxmlformats.org/markup-compatibility/2006" xmlns:a14="http://schemas.microsoft.com/office/drawing/2010/main" val="B9178B" mc:Ignorable=""/>
                </a:solidFill>
              </a:rPr>
              <a:t>Retórica, Filosofia e Democracia</a:t>
            </a:r>
            <a:endParaRPr lang="pt-PT" dirty="0">
              <a:solidFill>
                <a:srgbClr xmlns:mc="http://schemas.openxmlformats.org/markup-compatibility/2006" xmlns:a14="http://schemas.microsoft.com/office/drawing/2010/main" val="B9178B" mc:Ignorable=""/>
              </a:solidFill>
            </a:endParaRPr>
          </a:p>
        </p:txBody>
      </p:sp>
      <p:pic>
        <p:nvPicPr>
          <p:cNvPr id="6" name="Marcador de Posição de Conteúdo 5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6551" y="2571744"/>
            <a:ext cx="3542440" cy="2643206"/>
          </a:xfrm>
        </p:spPr>
      </p:pic>
      <p:pic>
        <p:nvPicPr>
          <p:cNvPr id="13" name="Marcador de Posição de Conteúdo 12" descr="images[5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5" y="2547424"/>
            <a:ext cx="3643338" cy="2738963"/>
          </a:xfrm>
        </p:spPr>
      </p:pic>
      <p:sp>
        <p:nvSpPr>
          <p:cNvPr id="14" name="CaixaDeTexto 13"/>
          <p:cNvSpPr txBox="1"/>
          <p:nvPr/>
        </p:nvSpPr>
        <p:spPr>
          <a:xfrm>
            <a:off x="6572264" y="542926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Ágora</a:t>
            </a:r>
            <a:r>
              <a:rPr lang="pt-PT" dirty="0" smtClean="0"/>
              <a:t>,  Atenas</a:t>
            </a: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pt-PT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RETÓRICA E SUA EVOLUÇÃO</a:t>
            </a:r>
            <a:endParaRPr lang="pt-PT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pt-PT" dirty="0" smtClean="0"/>
              <a:t>  A </a:t>
            </a:r>
            <a:r>
              <a:rPr lang="pt-P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Retórica</a:t>
            </a:r>
            <a:r>
              <a:rPr lang="pt-PT" dirty="0"/>
              <a:t> surgiu na antiga Grécia, ligada à </a:t>
            </a:r>
            <a:r>
              <a:rPr lang="pt-P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Democracia</a:t>
            </a:r>
            <a:r>
              <a:rPr lang="pt-PT" dirty="0"/>
              <a:t> e em particular à necessidade de preparar os cidadãos para uma intervenção activa no governo da cidade</a:t>
            </a:r>
            <a:r>
              <a:rPr lang="pt-PT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pt-PT" dirty="0" smtClean="0"/>
              <a:t> </a:t>
            </a:r>
            <a:r>
              <a:rPr lang="pt-PT" dirty="0"/>
              <a:t>"</a:t>
            </a:r>
            <a:r>
              <a:rPr lang="pt-PT" dirty="0" err="1"/>
              <a:t>Rector</a:t>
            </a:r>
            <a:r>
              <a:rPr lang="pt-PT" dirty="0"/>
              <a:t>" era a palavra grega que significava "orador", o político. No início esta não passava de um conjunto de técnicas de bem falar e de persuasão para serem usadas nas discussões públicas. </a:t>
            </a:r>
            <a:endParaRPr lang="pt-PT" dirty="0" smtClean="0"/>
          </a:p>
          <a:p>
            <a:pPr>
              <a:buBlip>
                <a:blip r:embed="rId2"/>
              </a:buBlip>
            </a:pPr>
            <a:r>
              <a:rPr lang="pt-PT" dirty="0" smtClean="0"/>
              <a:t>A </a:t>
            </a:r>
            <a:r>
              <a:rPr lang="pt-PT" dirty="0"/>
              <a:t>sua criação é atribuída  a </a:t>
            </a:r>
            <a:r>
              <a:rPr lang="pt-PT" dirty="0" err="1"/>
              <a:t>Córax</a:t>
            </a:r>
            <a:r>
              <a:rPr lang="pt-PT" dirty="0"/>
              <a:t> e </a:t>
            </a:r>
            <a:r>
              <a:rPr lang="pt-PT" dirty="0" err="1"/>
              <a:t>Tísis</a:t>
            </a:r>
            <a:r>
              <a:rPr lang="pt-PT" dirty="0"/>
              <a:t> (V </a:t>
            </a:r>
            <a:r>
              <a:rPr lang="pt-PT" dirty="0" err="1"/>
              <a:t>a.C</a:t>
            </a:r>
            <a:r>
              <a:rPr lang="pt-PT" dirty="0"/>
              <a:t>), tendo sido desenvolvida pelos </a:t>
            </a:r>
            <a:r>
              <a:rPr lang="pt-P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sofistas</a:t>
            </a:r>
            <a:r>
              <a:rPr lang="pt-PT" dirty="0"/>
              <a:t> que a ensinaram como verdadeiros mestres. Entre estes destacam-se Górgias e Protágoras.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pt-PT" dirty="0"/>
              <a:t>Os sofistas adquiriram durante o século V a.C., grande prestígio como </a:t>
            </a:r>
            <a:r>
              <a:rPr lang="pt-P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professores de Retórica</a:t>
            </a:r>
            <a:r>
              <a:rPr lang="pt-PT" dirty="0"/>
              <a:t>. </a:t>
            </a:r>
          </a:p>
          <a:p>
            <a:pPr>
              <a:buBlip>
                <a:blip r:embed="rId2"/>
              </a:buBlip>
            </a:pPr>
            <a:r>
              <a:rPr lang="pt-PT" dirty="0"/>
              <a:t>A Retórica era antes de mais o </a:t>
            </a:r>
            <a:r>
              <a:rPr lang="pt-P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discurso do Poder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/>
              <a:t>ou dos que aspiravam a exercê-lo. "O orador, escreve </a:t>
            </a:r>
            <a:r>
              <a:rPr lang="pt-PT" dirty="0" err="1"/>
              <a:t>Chaim</a:t>
            </a:r>
            <a:r>
              <a:rPr lang="pt-PT" dirty="0"/>
              <a:t> </a:t>
            </a:r>
            <a:r>
              <a:rPr lang="pt-PT" dirty="0" err="1"/>
              <a:t>Perelman</a:t>
            </a:r>
            <a:r>
              <a:rPr lang="pt-PT" dirty="0"/>
              <a:t>, educava os seus discípulos para a vida activa na cidade: propunha-se formar homens políticos ponderados, capazes de intervir de forma eficaz tanto nas deliberações políticas como numa acção judicial, aptos, se necessário, a exaltar os ideais  e as aspirações que deviam inspirar e orientar a acção do povo."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/>
          <a:lstStyle/>
          <a:p>
            <a:pPr algn="ctr"/>
            <a:r>
              <a:rPr lang="pt-PT" dirty="0" smtClean="0">
                <a:solidFill>
                  <a:srgbClr xmlns:mc="http://schemas.openxmlformats.org/markup-compatibility/2006" xmlns:a14="http://schemas.microsoft.com/office/drawing/2010/main" val="92D050" mc:Ignorable=""/>
                </a:solidFill>
              </a:rPr>
              <a:t>SOFISTAS e a Sofística</a:t>
            </a:r>
            <a:endParaRPr lang="pt-PT" dirty="0">
              <a:solidFill>
                <a:srgbClr xmlns:mc="http://schemas.openxmlformats.org/markup-compatibility/2006" xmlns:a14="http://schemas.microsoft.com/office/drawing/2010/main" val="92D050" mc:Ignorable="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1000108"/>
            <a:ext cx="8715436" cy="5172409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2"/>
              </a:buBlip>
            </a:pPr>
            <a:r>
              <a:rPr lang="pt-PT" dirty="0" smtClean="0">
                <a:cs typeface="Arial" pitchFamily="34" charset="0"/>
              </a:rPr>
              <a:t>Na Grécia Antiga, os sofistas foram os mestres da retórica e da oratória.</a:t>
            </a:r>
          </a:p>
          <a:p>
            <a:pPr>
              <a:buBlip>
                <a:blip r:embed="rId2"/>
              </a:buBlip>
            </a:pPr>
            <a:r>
              <a:rPr lang="pt-PT" dirty="0" smtClean="0">
                <a:cs typeface="Arial" pitchFamily="34" charset="0"/>
              </a:rPr>
              <a:t>Eram professores itinerantes que ensinavam a arte de bem falar aos cidadãos interessados em dominar melhor a técnica do discurso.</a:t>
            </a:r>
          </a:p>
          <a:p>
            <a:pPr>
              <a:buBlip>
                <a:blip r:embed="rId2"/>
              </a:buBlip>
            </a:pPr>
            <a:r>
              <a:rPr lang="pt-PT" dirty="0" smtClean="0">
                <a:cs typeface="Arial" pitchFamily="34" charset="0"/>
              </a:rPr>
              <a:t>Ensinavam a </a:t>
            </a:r>
            <a:r>
              <a:rPr lang="pt-PT" i="1" dirty="0" err="1" smtClean="0">
                <a:cs typeface="Arial" pitchFamily="34" charset="0"/>
              </a:rPr>
              <a:t>aretê</a:t>
            </a:r>
            <a:r>
              <a:rPr lang="pt-PT" dirty="0" smtClean="0">
                <a:cs typeface="Arial" pitchFamily="34" charset="0"/>
              </a:rPr>
              <a:t> política (virtude política) , com excepção de Górgias.</a:t>
            </a:r>
          </a:p>
          <a:p>
            <a:pPr>
              <a:buBlip>
                <a:blip r:embed="rId2"/>
              </a:buBlip>
            </a:pPr>
            <a:r>
              <a:rPr lang="pt-PT" dirty="0" smtClean="0">
                <a:cs typeface="Arial" pitchFamily="34" charset="0"/>
              </a:rPr>
              <a:t>Interessavam-se pela antropologia, pela evolução do homem, da sociedade e da civilização.</a:t>
            </a:r>
          </a:p>
          <a:p>
            <a:pPr>
              <a:buBlip>
                <a:blip r:embed="rId2"/>
              </a:buBlip>
            </a:pPr>
            <a:r>
              <a:rPr lang="pt-PT" dirty="0" smtClean="0">
                <a:cs typeface="Arial" pitchFamily="34" charset="0"/>
              </a:rPr>
              <a:t>Pretendiam ser capazes de dissertar sobre todos os temas e de responder a todas as perguntas.</a:t>
            </a:r>
          </a:p>
          <a:p>
            <a:pPr>
              <a:buBlip>
                <a:blip r:embed="rId2"/>
              </a:buBlip>
            </a:pPr>
            <a:r>
              <a:rPr lang="pt-PT" dirty="0" smtClean="0">
                <a:cs typeface="Arial" pitchFamily="34" charset="0"/>
              </a:rPr>
              <a:t>Recusavam a existência de uma verdade absoluta, tinham uma visão relativista e subjectivista da vida.</a:t>
            </a:r>
          </a:p>
          <a:p>
            <a:pPr>
              <a:buBlip>
                <a:blip r:embed="rId2"/>
              </a:buBlip>
            </a:pPr>
            <a:r>
              <a:rPr lang="pt-PT" dirty="0" smtClean="0">
                <a:cs typeface="Arial" pitchFamily="34" charset="0"/>
              </a:rPr>
              <a:t>Assumiam uma atitude empirista e céptica quanto à origem e possibilidade do conhecimento.</a:t>
            </a:r>
          </a:p>
          <a:p>
            <a:pPr>
              <a:buBlip>
                <a:blip r:embed="rId2"/>
              </a:buBlip>
            </a:pPr>
            <a:endParaRPr lang="pt-PT" dirty="0" smtClean="0">
              <a:cs typeface="Arial" pitchFamily="34" charset="0"/>
            </a:endParaRPr>
          </a:p>
          <a:p>
            <a:pPr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i="1" dirty="0" smtClean="0">
                <a:solidFill>
                  <a:srgbClr xmlns:mc="http://schemas.openxmlformats.org/markup-compatibility/2006" xmlns:a14="http://schemas.microsoft.com/office/drawing/2010/main" val="B9178B" mc:Ignorable=""/>
                </a:solidFill>
              </a:rPr>
              <a:t>Argumentação e Demonstração</a:t>
            </a:r>
            <a:endParaRPr lang="pt-PT" b="1" i="1" dirty="0">
              <a:solidFill>
                <a:srgbClr xmlns:mc="http://schemas.openxmlformats.org/markup-compatibility/2006" xmlns:a14="http://schemas.microsoft.com/office/drawing/2010/main" val="B9178B" mc:Ignorable="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PT" dirty="0" smtClean="0"/>
              <a:t>    </a:t>
            </a:r>
            <a:r>
              <a:rPr lang="pt-PT" sz="3600" dirty="0" smtClean="0"/>
              <a:t>Muitos autores afirmam que a </a:t>
            </a:r>
            <a:r>
              <a:rPr lang="pt-PT" sz="3600" dirty="0"/>
              <a:t>lógica estuda apenas </a:t>
            </a:r>
            <a:r>
              <a:rPr lang="pt-PT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demonstrações e que estas são “do domínio do apodíctico”, da verdade científica</a:t>
            </a:r>
            <a:r>
              <a:rPr lang="pt-PT" sz="3600" dirty="0"/>
              <a:t>, ao passo que a </a:t>
            </a:r>
            <a:r>
              <a:rPr lang="pt-PT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argumentação “pertence ao domínio do verosímil”. </a:t>
            </a:r>
            <a:r>
              <a:rPr lang="pt-PT" sz="3600" dirty="0"/>
              <a:t>Deste ponto de vista, a lógica seria limitada porque deixaria de fora a argumentação, detendo-se apenas na demonstração. </a:t>
            </a:r>
            <a:r>
              <a:rPr lang="pt-PT" sz="3600" dirty="0" smtClean="0"/>
              <a:t> Contudo, esta ideia não é correcta.</a:t>
            </a:r>
            <a:endParaRPr lang="pt-PT" sz="3600" dirty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pt-PT" dirty="0" smtClean="0">
                <a:cs typeface="Arial" pitchFamily="34" charset="0"/>
              </a:rPr>
              <a:t>Este primado da acção em detrimento do pensamento, leva a maioria dos sofistas,  a desprezarem  o conhecimento daquilo que discutiam, contentando-se com simples opiniões, concentrado  a sua atenção nas técnicas de persuasão</a:t>
            </a:r>
            <a:r>
              <a:rPr lang="pt-PT" dirty="0" smtClean="0"/>
              <a:t>. 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rgbClr xmlns:mc="http://schemas.openxmlformats.org/markup-compatibility/2006" xmlns:a14="http://schemas.microsoft.com/office/drawing/2010/main" val="92D050" mc:Ignorable=""/>
                </a:solidFill>
              </a:rPr>
              <a:t>Sócrates, Platão e a Retórica</a:t>
            </a:r>
            <a:endParaRPr lang="pt-PT" dirty="0">
              <a:solidFill>
                <a:srgbClr xmlns:mc="http://schemas.openxmlformats.org/markup-compatibility/2006" xmlns:a14="http://schemas.microsoft.com/office/drawing/2010/main" val="92D050" mc:Ignorable="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43847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pt-PT" dirty="0" smtClean="0">
                <a:cs typeface="Arial" pitchFamily="34" charset="0"/>
              </a:rPr>
              <a:t>Sócrates e o seu discípulo Platão opõem-se à retórica como persuasão do justo e do injusto, mesmo o orador não conhecendo o assunto em questão.</a:t>
            </a:r>
          </a:p>
          <a:p>
            <a:pPr>
              <a:buBlip>
                <a:blip r:embed="rId2"/>
              </a:buBlip>
            </a:pPr>
            <a:r>
              <a:rPr lang="pt-PT" dirty="0" smtClean="0">
                <a:cs typeface="Arial" pitchFamily="34" charset="0"/>
              </a:rPr>
              <a:t>Opunham-se à retórica entendida deste modo, porque a argumentação servia, no seu entendimento, para alcançar a verdade.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pt-PT" dirty="0" smtClean="0"/>
              <a:t>Foi </a:t>
            </a:r>
            <a:r>
              <a:rPr lang="pt-PT" dirty="0"/>
              <a:t>sobretudo contra este ensino que se opuseram Sócrates e Platão. Ambos sustentaram que a Retórica era a negação da própria Filosofia. Platão, no </a:t>
            </a:r>
            <a:r>
              <a:rPr lang="pt-PT" i="1" dirty="0"/>
              <a:t>Górgias</a:t>
            </a:r>
            <a:r>
              <a:rPr lang="pt-PT" dirty="0"/>
              <a:t> e no </a:t>
            </a:r>
            <a:r>
              <a:rPr lang="pt-PT" i="1" dirty="0"/>
              <a:t>Fedro</a:t>
            </a:r>
            <a:r>
              <a:rPr lang="pt-PT" dirty="0"/>
              <a:t>, estabelece uma distinção clara entre um discurso argumentativo dos sofistas que através da persuasão procura manipulação os cidadãos, e o discurso argumentativo dos filósofos que procuram atingir a verdade através do diálogo, pois só esta importa.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/>
              <a:t>Sócrates e um Sofista</a:t>
            </a:r>
            <a:br>
              <a:rPr lang="pt-PT" dirty="0" smtClean="0"/>
            </a:br>
            <a:r>
              <a:rPr lang="pt-PT" sz="1600" dirty="0" smtClean="0"/>
              <a:t>http://www.youtube.com/watch?v=Fpl2N3gwxcU</a:t>
            </a:r>
            <a:endParaRPr lang="pt-PT" sz="1600" dirty="0"/>
          </a:p>
        </p:txBody>
      </p:sp>
      <p:pic>
        <p:nvPicPr>
          <p:cNvPr id="7" name="YouTube- Sócrates e o Sofista.wmv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285852" y="1413658"/>
            <a:ext cx="6782900" cy="5087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pt-PT" dirty="0" smtClean="0"/>
              <a:t>   </a:t>
            </a:r>
            <a:r>
              <a:rPr lang="pt-PT" dirty="0" smtClean="0">
                <a:solidFill>
                  <a:srgbClr xmlns:mc="http://schemas.openxmlformats.org/markup-compatibility/2006" xmlns:a14="http://schemas.microsoft.com/office/drawing/2010/main" val="B9178B" mc:Ignorable=""/>
                </a:solidFill>
              </a:rPr>
              <a:t>Aristóteles</a:t>
            </a:r>
            <a:r>
              <a:rPr lang="pt-PT" dirty="0" smtClean="0"/>
              <a:t> </a:t>
            </a:r>
            <a:r>
              <a:rPr lang="pt-PT" dirty="0"/>
              <a:t>foi o primeiro </a:t>
            </a:r>
            <a:r>
              <a:rPr lang="pt-PT" dirty="0" smtClean="0"/>
              <a:t>filósofo </a:t>
            </a:r>
            <a:r>
              <a:rPr lang="pt-PT" dirty="0"/>
              <a:t>a </a:t>
            </a:r>
            <a:r>
              <a:rPr lang="pt-PT" dirty="0" smtClean="0"/>
              <a:t>expor </a:t>
            </a:r>
            <a:r>
              <a:rPr lang="pt-PT" dirty="0"/>
              <a:t>uma teoria da argumentação, nos </a:t>
            </a:r>
            <a:r>
              <a:rPr lang="pt-PT" i="1" dirty="0"/>
              <a:t>Tópicos</a:t>
            </a:r>
            <a:r>
              <a:rPr lang="pt-PT" dirty="0"/>
              <a:t> e na </a:t>
            </a:r>
            <a:r>
              <a:rPr lang="pt-PT" i="1" dirty="0"/>
              <a:t>Retórica</a:t>
            </a:r>
            <a:r>
              <a:rPr lang="pt-PT" dirty="0"/>
              <a:t>, procurando um meio caminho entre Platão e o Sofistas, </a:t>
            </a:r>
            <a:r>
              <a:rPr lang="pt-P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encarando a Retórica como um arte que visava descobrir os meios de persuasão possíveis para os vários argumentos</a:t>
            </a:r>
            <a:r>
              <a:rPr lang="pt-PT" dirty="0"/>
              <a:t>. O seu objectivo é o de obter uma comunicação mais eficaz para o Saber que é pressuposto como adquirido. A</a:t>
            </a:r>
            <a:r>
              <a:rPr lang="pt-PT" b="1" dirty="0"/>
              <a:t> </a:t>
            </a:r>
            <a:r>
              <a:rPr lang="pt-PT" dirty="0"/>
              <a:t>retórica</a:t>
            </a:r>
            <a:r>
              <a:rPr lang="pt-PT" dirty="0" smtClean="0"/>
              <a:t>, torna-se </a:t>
            </a:r>
            <a:r>
              <a:rPr lang="pt-PT" dirty="0"/>
              <a:t>numa arte de falar de modo a persuadir e a convencer diversos auditórios de que uma dada opinião é preferível à sua rival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pt-PT" dirty="0" smtClean="0"/>
              <a:t>    Na </a:t>
            </a:r>
            <a:r>
              <a:rPr lang="pt-PT" dirty="0"/>
              <a:t>Idade Moderna, a retórica continuou a desfrutar ainda de algum prestígio nos países católicos,  recorde-se a este respeito o notável orador </a:t>
            </a:r>
            <a:r>
              <a:rPr lang="pt-PT" dirty="0" smtClean="0"/>
              <a:t>que </a:t>
            </a:r>
            <a:r>
              <a:rPr lang="pt-PT" dirty="0"/>
              <a:t>foi Padre António Vieira. A tendência do tempo era todavia outra. A Retórica como arte argumentativa começou a ser completamente desacreditada. </a:t>
            </a:r>
            <a:endParaRPr lang="pt-PT" dirty="0" smtClean="0"/>
          </a:p>
          <a:p>
            <a:pPr>
              <a:buBlip>
                <a:blip r:embed="rId2"/>
              </a:buBlip>
            </a:pPr>
            <a:r>
              <a:rPr lang="pt-PT" dirty="0" smtClean="0"/>
              <a:t>Descartes </a:t>
            </a:r>
            <a:r>
              <a:rPr lang="pt-PT" dirty="0"/>
              <a:t>reafirma o primado das evidências sobre os argumentos  verosímeis. Na mesma linha, se desenvolve o discurso científico. Não se trata de convencer ninguém, mas de demonstrar com "factos", "dados", "provas" a Verdade (única e irrefutável).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07223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pt-PT" dirty="0" smtClean="0"/>
              <a:t>    No </a:t>
            </a:r>
            <a:r>
              <a:rPr lang="pt-PT" dirty="0"/>
              <a:t>século XX a Retórica volta a ser retomada, em consequência do generalização das teses relativistas e o descrédito das ideologias.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Sócrates e o seu método e crenças</a:t>
            </a:r>
            <a:br>
              <a:rPr lang="pt-PT" dirty="0" smtClean="0"/>
            </a:br>
            <a:r>
              <a:rPr lang="pt-PT" sz="1600" dirty="0" smtClean="0"/>
              <a:t>http://www.youtube.com/watch?v=7cdwp3sIAYA</a:t>
            </a:r>
            <a:endParaRPr lang="pt-PT" sz="1600" dirty="0"/>
          </a:p>
        </p:txBody>
      </p:sp>
      <p:pic>
        <p:nvPicPr>
          <p:cNvPr id="4" name="YouTube- Sócrates discursa sobre riqueza e poder.wmv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571604" y="1926020"/>
            <a:ext cx="5929354" cy="4447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</a:rPr>
              <a:t>Publicidade e Persuasão</a:t>
            </a:r>
            <a:endParaRPr lang="pt-PT" dirty="0">
              <a:solidFill>
                <a:srgbClr xmlns:mc="http://schemas.openxmlformats.org/markup-compatibility/2006" xmlns:a14="http://schemas.microsoft.com/office/drawing/2010/main" val="00B0F0" mc:Ignorable="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i="1" dirty="0">
                <a:solidFill>
                  <a:srgbClr xmlns:mc="http://schemas.openxmlformats.org/markup-compatibility/2006" xmlns:a14="http://schemas.microsoft.com/office/drawing/2010/main" val="92D050" mc:Ignorable=""/>
                </a:solidFill>
              </a:rPr>
              <a:t>“A publicidade raramente ensina alguma coisa. Ela é somente o martelamento </a:t>
            </a:r>
            <a:r>
              <a:rPr lang="pt-PT" i="1" dirty="0" smtClean="0">
                <a:solidFill>
                  <a:srgbClr xmlns:mc="http://schemas.openxmlformats.org/markup-compatibility/2006" xmlns:a14="http://schemas.microsoft.com/office/drawing/2010/main" val="92D050" mc:Ignorable=""/>
                </a:solidFill>
              </a:rPr>
              <a:t>infinito destinado </a:t>
            </a:r>
            <a:r>
              <a:rPr lang="pt-PT" i="1" dirty="0">
                <a:solidFill>
                  <a:srgbClr xmlns:mc="http://schemas.openxmlformats.org/markup-compatibility/2006" xmlns:a14="http://schemas.microsoft.com/office/drawing/2010/main" val="92D050" mc:Ignorable=""/>
                </a:solidFill>
              </a:rPr>
              <a:t>a gerar capitais.” </a:t>
            </a:r>
            <a:r>
              <a:rPr lang="pt-PT" dirty="0"/>
              <a:t>(TOSCANI,1996,p.49). </a:t>
            </a:r>
            <a:endParaRPr lang="pt-PT" dirty="0" smtClean="0"/>
          </a:p>
          <a:p>
            <a:pPr>
              <a:buNone/>
            </a:pPr>
            <a:r>
              <a:rPr lang="pt-PT" dirty="0" smtClean="0"/>
              <a:t>Lutando </a:t>
            </a:r>
            <a:r>
              <a:rPr lang="pt-PT" dirty="0"/>
              <a:t>contra esse “martelamento”, </a:t>
            </a:r>
            <a:r>
              <a:rPr lang="pt-PT" dirty="0" err="1"/>
              <a:t>Toscani</a:t>
            </a:r>
            <a:r>
              <a:rPr lang="pt-PT" dirty="0" smtClean="0"/>
              <a:t>, responsável </a:t>
            </a:r>
            <a:r>
              <a:rPr lang="pt-PT" dirty="0"/>
              <a:t>por todo o material publicitário da </a:t>
            </a:r>
            <a:r>
              <a:rPr lang="pt-PT" i="1" dirty="0"/>
              <a:t>Benetton</a:t>
            </a:r>
            <a:r>
              <a:rPr lang="pt-PT" dirty="0"/>
              <a:t>, inovou criando o que poderia </a:t>
            </a:r>
            <a:r>
              <a:rPr lang="pt-PT" dirty="0" smtClean="0"/>
              <a:t>ser intitulado </a:t>
            </a:r>
            <a:r>
              <a:rPr lang="pt-PT" dirty="0"/>
              <a:t>como “fórmula da propaganda </a:t>
            </a:r>
            <a:r>
              <a:rPr lang="pt-PT" i="1" dirty="0"/>
              <a:t>Benetton</a:t>
            </a:r>
            <a:r>
              <a:rPr lang="pt-PT" dirty="0"/>
              <a:t>”: unir questões sociais à venda de produtos, </a:t>
            </a:r>
            <a:r>
              <a:rPr lang="pt-PT" dirty="0" smtClean="0"/>
              <a:t>ao invés </a:t>
            </a:r>
            <a:r>
              <a:rPr lang="pt-PT" dirty="0"/>
              <a:t>de sobrecarregar o seu público com a repetição.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</a:rPr>
              <a:t>Publicidade da Benetton</a:t>
            </a:r>
            <a:endParaRPr lang="pt-PT" dirty="0">
              <a:solidFill>
                <a:srgbClr xmlns:mc="http://schemas.openxmlformats.org/markup-compatibility/2006" xmlns:a14="http://schemas.microsoft.com/office/drawing/2010/main" val="00B0F0" mc:Ignorable=""/>
              </a:solidFill>
            </a:endParaRPr>
          </a:p>
        </p:txBody>
      </p:sp>
      <p:pic>
        <p:nvPicPr>
          <p:cNvPr id="4" name="Marcador de Posição de Conteúdo 3" descr="[Benetton+ad+1.jpg]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596" y="1428736"/>
            <a:ext cx="814393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pt-PT" dirty="0" smtClean="0"/>
              <a:t>   </a:t>
            </a:r>
          </a:p>
          <a:p>
            <a:pPr algn="ctr">
              <a:buNone/>
            </a:pPr>
            <a:endParaRPr lang="pt-PT" dirty="0"/>
          </a:p>
          <a:p>
            <a:pPr algn="ctr">
              <a:buNone/>
            </a:pPr>
            <a:r>
              <a:rPr lang="pt-PT" dirty="0" smtClean="0"/>
              <a:t> </a:t>
            </a:r>
            <a:r>
              <a:rPr lang="pt-PT" sz="3600" dirty="0" smtClean="0"/>
              <a:t>É </a:t>
            </a:r>
            <a:r>
              <a:rPr lang="pt-PT" sz="3600" dirty="0"/>
              <a:t>evidente que as demonstrações não são argumentos. Mas as demonstrações são modelos teóricos de argumentos; são uma das formas que a lógica tem de estudar a argumentação.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pt-PT" b="1" i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Persuasão e manipulação – os dois usos da retórica </a:t>
            </a:r>
            <a:r>
              <a:rPr lang="pt-PT" sz="22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/>
            </a:r>
            <a:br>
              <a:rPr lang="pt-PT" sz="22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</a:br>
            <a:r>
              <a:rPr lang="pt-PT" sz="2200" b="1" dirty="0"/>
              <a:t> </a:t>
            </a:r>
            <a:r>
              <a:rPr lang="pt-PT" sz="2200" dirty="0"/>
              <a:t/>
            </a:r>
            <a:br>
              <a:rPr lang="pt-PT" sz="2200" dirty="0"/>
            </a:br>
            <a:r>
              <a:rPr lang="pt-PT" sz="2200" b="1" dirty="0"/>
              <a:t>	</a:t>
            </a:r>
            <a:r>
              <a:rPr lang="pt-PT" sz="2200" dirty="0"/>
              <a:t/>
            </a:r>
            <a:br>
              <a:rPr lang="pt-PT" sz="2200" dirty="0"/>
            </a:br>
            <a:r>
              <a:rPr lang="pt-PT" sz="2200" b="1" dirty="0"/>
              <a:t>	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endParaRPr lang="pt-PT" b="1" u="sng" dirty="0" smtClean="0"/>
          </a:p>
          <a:p>
            <a:pPr algn="ctr">
              <a:buNone/>
            </a:pPr>
            <a:endParaRPr lang="pt-PT" b="1" u="sng" dirty="0"/>
          </a:p>
          <a:p>
            <a:pPr algn="ctr">
              <a:buNone/>
            </a:pPr>
            <a:r>
              <a:rPr lang="pt-PT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Persuadir </a:t>
            </a:r>
            <a:r>
              <a:rPr lang="pt-PT" dirty="0" smtClean="0"/>
              <a:t>– consiste em convencer um auditório a aceitar a tese do orador sem recorrer à violência. Neste caso estamos perante o bom uso da retórica que se preocupa com critério éticos a que deve obedecer a forma e conteúdo do discurso argumentativo – busca da verdade e o respeito pelo outro.</a:t>
            </a: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t-PT" b="1" u="sng" dirty="0" smtClean="0"/>
          </a:p>
          <a:p>
            <a:pPr algn="ctr">
              <a:buNone/>
            </a:pPr>
            <a:r>
              <a:rPr lang="pt-PT" sz="3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Manipular</a:t>
            </a:r>
            <a:r>
              <a:rPr lang="pt-PT" dirty="0" smtClean="0"/>
              <a:t> significa um uso abusivo da argumentação com o objectivo de levar o auditório a aderir acrítica e involuntariamente às teses propostas pelo orador, estamos no reino do mau uso da retórica, cujo objectivo é argumentar para ludibriar, em função dos interesses do orador.</a:t>
            </a:r>
            <a:br>
              <a:rPr lang="pt-PT" dirty="0" smtClean="0"/>
            </a:br>
            <a:r>
              <a:rPr lang="pt-PT" dirty="0" smtClean="0"/>
              <a:t>	A manipulação pode ser feita ao nível dos afectos e/ou das informações dadas nas modernas sociedades democráticas,</a:t>
            </a:r>
          </a:p>
          <a:p>
            <a:pPr algn="ctr">
              <a:buNone/>
            </a:pPr>
            <a:r>
              <a:rPr lang="pt-PT" dirty="0" smtClean="0"/>
              <a:t> a manipulação constitui um perigo real que é preciso combater.</a:t>
            </a:r>
          </a:p>
          <a:p>
            <a:pPr algn="ctr"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PT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ASSIM …</a:t>
            </a:r>
          </a:p>
          <a:p>
            <a:pPr>
              <a:buBlip>
                <a:blip r:embed="rId2"/>
              </a:buBlip>
            </a:pPr>
            <a:r>
              <a:rPr lang="pt-PT" dirty="0" smtClean="0"/>
              <a:t>é importante estabelecer limites e critérios éticos à persuasão para que se não resvale para a manipulação. </a:t>
            </a:r>
          </a:p>
          <a:p>
            <a:pPr>
              <a:buNone/>
            </a:pPr>
            <a:endParaRPr lang="pt-PT" dirty="0" smtClean="0"/>
          </a:p>
          <a:p>
            <a:pPr>
              <a:buBlip>
                <a:blip r:embed="rId2"/>
              </a:buBlip>
            </a:pPr>
            <a:r>
              <a:rPr lang="pt-PT" dirty="0" smtClean="0"/>
              <a:t>é necessário que exista um uso ético da retórica.</a:t>
            </a:r>
          </a:p>
          <a:p>
            <a:pPr>
              <a:buBlip>
                <a:blip r:embed="rId2"/>
              </a:buBlip>
            </a:pPr>
            <a:endParaRPr lang="pt-PT" dirty="0" smtClean="0"/>
          </a:p>
          <a:p>
            <a:pPr>
              <a:buBlip>
                <a:blip r:embed="rId2"/>
              </a:buBlip>
            </a:pPr>
            <a:r>
              <a:rPr lang="pt-PT" dirty="0" smtClean="0"/>
              <a:t>toda a argumentação filosoficamente aceitável deve ser regulada pela procura da verdade, tendo por finalidade o efectivo reconhecimento da realidade.</a:t>
            </a:r>
          </a:p>
          <a:p>
            <a:pPr algn="ctr">
              <a:buNone/>
            </a:pPr>
            <a:endParaRPr lang="pt-PT" dirty="0" smtClean="0"/>
          </a:p>
          <a:p>
            <a:pPr algn="ctr"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chickendiffic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14290"/>
            <a:ext cx="4643470" cy="4608644"/>
          </a:xfrm>
        </p:spPr>
      </p:pic>
      <p:sp>
        <p:nvSpPr>
          <p:cNvPr id="5" name="CaixaDeTexto 4"/>
          <p:cNvSpPr txBox="1"/>
          <p:nvPr/>
        </p:nvSpPr>
        <p:spPr>
          <a:xfrm>
            <a:off x="571472" y="5000636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"Eu nunca aprendi nada na minha vida através de qualquer homem que tenha concordado </a:t>
            </a:r>
            <a:r>
              <a:rPr lang="pt-PT" dirty="0" err="1" smtClean="0"/>
              <a:t>comigo.“</a:t>
            </a:r>
            <a:r>
              <a:rPr lang="pt-PT" dirty="0" smtClean="0"/>
              <a:t>  </a:t>
            </a:r>
            <a:r>
              <a:rPr lang="pt-PT" i="1" dirty="0" err="1" smtClean="0"/>
              <a:t>Dudley</a:t>
            </a:r>
            <a:r>
              <a:rPr lang="pt-PT" i="1" dirty="0" smtClean="0"/>
              <a:t> </a:t>
            </a:r>
            <a:r>
              <a:rPr lang="pt-PT" i="1" dirty="0" err="1" smtClean="0"/>
              <a:t>Field</a:t>
            </a:r>
            <a:r>
              <a:rPr lang="pt-PT" i="1" dirty="0" smtClean="0"/>
              <a:t> </a:t>
            </a:r>
            <a:r>
              <a:rPr lang="pt-PT" i="1" dirty="0" err="1" smtClean="0"/>
              <a:t>Malone</a:t>
            </a:r>
            <a:endParaRPr lang="pt-PT" i="1" dirty="0" smtClean="0"/>
          </a:p>
          <a:p>
            <a:r>
              <a:rPr lang="pt-PT" i="1" dirty="0" smtClean="0"/>
              <a:t>Este PowerPoint foi baseado em textos de </a:t>
            </a:r>
            <a:r>
              <a:rPr lang="pt-PT" i="1" dirty="0" err="1" smtClean="0"/>
              <a:t>Desidério</a:t>
            </a:r>
            <a:r>
              <a:rPr lang="pt-PT" i="1" dirty="0" smtClean="0"/>
              <a:t> Murcho  e  Carlos Fontes.</a:t>
            </a:r>
            <a:br>
              <a:rPr lang="pt-PT" i="1" dirty="0" smtClean="0"/>
            </a:br>
            <a:endParaRPr lang="pt-PT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dirty="0" smtClean="0"/>
              <a:t>Tenha atenção ao seguinte exemplo:</a:t>
            </a:r>
          </a:p>
          <a:p>
            <a:pPr>
              <a:buNone/>
            </a:pPr>
            <a:endParaRPr lang="pt-PT" dirty="0" smtClean="0"/>
          </a:p>
          <a:p>
            <a:pPr algn="ctr">
              <a:buNone/>
            </a:pPr>
            <a:r>
              <a:rPr lang="pt-P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Como </a:t>
            </a:r>
            <a:r>
              <a:rPr lang="pt-P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seria possível que os cépticos tivessem razão? Isso é absurdo. Se eles tivessem razão, nada poderia ser conhecido com segurança — não poderíamos saber coisa alguma, a dúvida seria universal. Mas nesse caso, os próprios argumentos dos cépticos não poderiam ser aceites.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42939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t-PT" sz="3600" dirty="0" smtClean="0"/>
              <a:t>A lógica permite compreender melhor este argumento, exibindo a sua forma lógica; para isso, formula-se o argumento na sua forma canónica, elimina-se o ruído e explicitam-se as premissas implícitas:</a:t>
            </a:r>
          </a:p>
          <a:p>
            <a:pPr algn="ctr">
              <a:buNone/>
            </a:pPr>
            <a:endParaRPr lang="pt-PT" sz="3800" dirty="0" smtClean="0"/>
          </a:p>
          <a:p>
            <a:pPr>
              <a:buNone/>
            </a:pPr>
            <a:r>
              <a:rPr lang="pt-PT" sz="3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 os cépticos tivessem razão, nada poderia ser conhecido. </a:t>
            </a:r>
          </a:p>
          <a:p>
            <a:pPr>
              <a:buNone/>
            </a:pPr>
            <a:r>
              <a:rPr lang="pt-PT" sz="3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 nada pudesse ser conhecido, os argumentos dos cépticos não poderiam ser aceites. </a:t>
            </a:r>
          </a:p>
          <a:p>
            <a:pPr>
              <a:buNone/>
            </a:pPr>
            <a:r>
              <a:rPr lang="pt-PT" sz="3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 os argumentos dos cépticos não pudessem ser aceites, eles não teriam razão. </a:t>
            </a:r>
          </a:p>
          <a:p>
            <a:pPr>
              <a:buNone/>
            </a:pPr>
            <a:r>
              <a:rPr lang="pt-PT" sz="3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Logo, se os cépticos tivessem razão, não teriam razão.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PT" dirty="0" smtClean="0"/>
              <a:t> </a:t>
            </a:r>
          </a:p>
          <a:p>
            <a:pPr algn="ctr">
              <a:buNone/>
            </a:pPr>
            <a:r>
              <a:rPr lang="pt-PT" dirty="0" smtClean="0"/>
              <a:t>A </a:t>
            </a:r>
            <a:r>
              <a:rPr lang="pt-PT" dirty="0"/>
              <a:t>lógica permite demonstrar que esta forma argumentativa é válida, isto é, que o argumento dado tem uma forma válida. Logo, argumentos e demonstrações não são domínios diferentes de estudo; </a:t>
            </a:r>
            <a:r>
              <a:rPr lang="pt-P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as demonstrações são instrumentos para estudar a argumentação</a:t>
            </a:r>
            <a:r>
              <a:rPr lang="pt-PT" dirty="0"/>
              <a:t>. Consequentemente, a ideia de que a lógica seria limitada porque se dedica exclusivamente a estudar a demonstração, deixando de fora a argumentação, é falsa.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PT" sz="3600" dirty="0" smtClean="0"/>
              <a:t>A </a:t>
            </a:r>
            <a:r>
              <a:rPr lang="pt-PT" sz="3600" dirty="0"/>
              <a:t>desejada distinção entre a demonstração, que seria do </a:t>
            </a:r>
            <a:r>
              <a:rPr lang="pt-PT" sz="3600" dirty="0" smtClean="0"/>
              <a:t>domínio </a:t>
            </a:r>
            <a:r>
              <a:rPr lang="pt-PT" sz="3600" dirty="0"/>
              <a:t>do </a:t>
            </a:r>
            <a:r>
              <a:rPr lang="pt-PT" sz="3600" dirty="0" smtClean="0"/>
              <a:t>evidente ou apodíctico, </a:t>
            </a:r>
            <a:r>
              <a:rPr lang="pt-PT" sz="3600" dirty="0"/>
              <a:t>e a argumentação, que seria do </a:t>
            </a:r>
            <a:r>
              <a:rPr lang="pt-PT" sz="3600" dirty="0" smtClean="0"/>
              <a:t>domínio </a:t>
            </a:r>
            <a:r>
              <a:rPr lang="pt-PT" sz="3600" dirty="0"/>
              <a:t>do </a:t>
            </a:r>
            <a:r>
              <a:rPr lang="pt-PT" sz="3600" dirty="0" smtClean="0"/>
              <a:t>provável ou  verosímil, </a:t>
            </a:r>
            <a:r>
              <a:rPr lang="pt-PT" sz="3600" dirty="0"/>
              <a:t>está errada. </a:t>
            </a:r>
            <a:r>
              <a:rPr lang="pt-PT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Por um lado, pode-se demonstrar a validade de argumentos “do domínio do verosímil”; por outro, há argumentos do “domínio do apodíctico” que não se </a:t>
            </a:r>
            <a:r>
              <a:rPr lang="pt-PT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podem </a:t>
            </a:r>
            <a:r>
              <a:rPr lang="pt-PT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demonstrar.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PT" sz="3600" dirty="0" smtClean="0"/>
              <a:t>As confusões nas quais se baseia a pretensa distinção entre argumentação e demonstração podem ser esclarecidas com duas distinções correctas e “operativas”: a distinção entre a verdade das afirmações e a validade da argumentação, por um lado, e a distinção entre argumentos dedutivos e não dedutivos.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t-PT" dirty="0" smtClean="0"/>
              <a:t>    A </a:t>
            </a:r>
            <a:r>
              <a:rPr lang="pt-PT" dirty="0"/>
              <a:t>validade é uma propriedade dos argumentos e não das premissas e conclusões dos argumentos. É por isso que há argumentos </a:t>
            </a:r>
            <a:r>
              <a:rPr lang="pt-PT" dirty="0" smtClean="0"/>
              <a:t>evidentes, concretos </a:t>
            </a:r>
            <a:r>
              <a:rPr lang="pt-PT" dirty="0"/>
              <a:t>com premissas </a:t>
            </a:r>
            <a:r>
              <a:rPr lang="pt-PT" dirty="0" smtClean="0"/>
              <a:t>meramente prováveis: </a:t>
            </a:r>
            <a:r>
              <a:rPr lang="pt-PT" dirty="0"/>
              <a:t>argumentos dedutivos válidos — demonstráveis — com premissas morais, estéticas, religiosas, etc., cuja verdade é disputável. </a:t>
            </a:r>
            <a:endParaRPr lang="pt-PT" dirty="0" smtClean="0"/>
          </a:p>
          <a:p>
            <a:pPr algn="ctr">
              <a:buNone/>
            </a:pPr>
            <a:r>
              <a:rPr lang="pt-PT" dirty="0" smtClean="0"/>
              <a:t>Exemplo:</a:t>
            </a:r>
          </a:p>
          <a:p>
            <a:pPr algn="ctr">
              <a:buNone/>
            </a:pPr>
            <a:r>
              <a:rPr lang="pt-P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 o aborto não fosse permitido a mulher não teria liberdade sobre o seu corpo. O aborto é permitido. Logo, a mulher tem liberdade sobre o seu corpo.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Cívico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646B86" mc:Ignorable=""/>
      </a:dk2>
      <a:lt2>
        <a:srgbClr xmlns:mc="http://schemas.openxmlformats.org/markup-compatibility/2006" xmlns:a14="http://schemas.microsoft.com/office/drawing/2010/main" val="C5D1D7" mc:Ignorable=""/>
      </a:lt2>
      <a:accent1>
        <a:srgbClr xmlns:mc="http://schemas.openxmlformats.org/markup-compatibility/2006" xmlns:a14="http://schemas.microsoft.com/office/drawing/2010/main" val="D16349" mc:Ignorable=""/>
      </a:accent1>
      <a:accent2>
        <a:srgbClr xmlns:mc="http://schemas.openxmlformats.org/markup-compatibility/2006" xmlns:a14="http://schemas.microsoft.com/office/drawing/2010/main" val="CCB400" mc:Ignorable=""/>
      </a:accent2>
      <a:accent3>
        <a:srgbClr xmlns:mc="http://schemas.openxmlformats.org/markup-compatibility/2006" xmlns:a14="http://schemas.microsoft.com/office/drawing/2010/main" val="8CADAE" mc:Ignorable=""/>
      </a:accent3>
      <a:accent4>
        <a:srgbClr xmlns:mc="http://schemas.openxmlformats.org/markup-compatibility/2006" xmlns:a14="http://schemas.microsoft.com/office/drawing/2010/main" val="8C7B70" mc:Ignorable=""/>
      </a:accent4>
      <a:accent5>
        <a:srgbClr xmlns:mc="http://schemas.openxmlformats.org/markup-compatibility/2006" xmlns:a14="http://schemas.microsoft.com/office/drawing/2010/main" val="8FB08C" mc:Ignorable=""/>
      </a:accent5>
      <a:accent6>
        <a:srgbClr xmlns:mc="http://schemas.openxmlformats.org/markup-compatibility/2006" xmlns:a14="http://schemas.microsoft.com/office/drawing/2010/main" val="D19049" mc:Ignorable=""/>
      </a:accent6>
      <a:hlink>
        <a:srgbClr xmlns:mc="http://schemas.openxmlformats.org/markup-compatibility/2006" xmlns:a14="http://schemas.microsoft.com/office/drawing/2010/main" val="00A3D6" mc:Ignorable=""/>
      </a:hlink>
      <a:folHlink>
        <a:srgbClr xmlns:mc="http://schemas.openxmlformats.org/markup-compatibility/2006" xmlns:a14="http://schemas.microsoft.com/office/drawing/2010/main" val="694F07" mc:Ignorable="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225</TotalTime>
  <Words>1612</Words>
  <Application>Microsoft Office PowerPoint</Application>
  <PresentationFormat>On-screen Show (4:3)</PresentationFormat>
  <Paragraphs>88</Paragraphs>
  <Slides>34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Fundição</vt:lpstr>
      <vt:lpstr>Argumentação  e Retórica</vt:lpstr>
      <vt:lpstr>Argumentação e Demonstração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Retórica e Lógica Informal</vt:lpstr>
      <vt:lpstr>PowerPoint Presentation</vt:lpstr>
      <vt:lpstr>PowerPoint Presentation</vt:lpstr>
      <vt:lpstr>PowerPoint Presentation</vt:lpstr>
      <vt:lpstr>PowerPoint Presentation</vt:lpstr>
      <vt:lpstr>Retórica, Filosofia e Democracia</vt:lpstr>
      <vt:lpstr>RETÓRICA E SUA EVOLUÇÃO</vt:lpstr>
      <vt:lpstr>PowerPoint Presentation</vt:lpstr>
      <vt:lpstr>SOFISTAS e a Sofística</vt:lpstr>
      <vt:lpstr>PowerPoint Presentation</vt:lpstr>
      <vt:lpstr>Sócrates, Platão e a Retórica</vt:lpstr>
      <vt:lpstr>PowerPoint Presentation</vt:lpstr>
      <vt:lpstr>Sócrates e um Sofista http://www.youtube.com/watch?v=Fpl2N3gwxcU</vt:lpstr>
      <vt:lpstr>PowerPoint Presentation</vt:lpstr>
      <vt:lpstr>PowerPoint Presentation</vt:lpstr>
      <vt:lpstr>PowerPoint Presentation</vt:lpstr>
      <vt:lpstr>Sócrates e o seu método e crenças http://www.youtube.com/watch?v=7cdwp3sIAYA</vt:lpstr>
      <vt:lpstr>Publicidade e Persuasão</vt:lpstr>
      <vt:lpstr>Publicidade da Benetton</vt:lpstr>
      <vt:lpstr>Persuasão e manipulação – os dois usos da retórica        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Argumentação  e Retórica</dc:title>
  <dc:creator>Liliana</dc:creator>
  <cp:lastModifiedBy>.</cp:lastModifiedBy>
  <cp:revision>33</cp:revision>
  <dcterms:created xsi:type="dcterms:W3CDTF">2010-01-04T19:03:11Z</dcterms:created>
  <dcterms:modified xsi:type="dcterms:W3CDTF">2010-01-30T09:36:59Z</dcterms:modified>
</cp:coreProperties>
</file>